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5566" r:id="rId1"/>
    <p:sldMasterId id="2147485626" r:id="rId2"/>
    <p:sldMasterId id="2147485638" r:id="rId3"/>
  </p:sldMasterIdLst>
  <p:notesMasterIdLst>
    <p:notesMasterId r:id="rId18"/>
  </p:notesMasterIdLst>
  <p:sldIdLst>
    <p:sldId id="1005" r:id="rId4"/>
    <p:sldId id="1055" r:id="rId5"/>
    <p:sldId id="5089" r:id="rId6"/>
    <p:sldId id="5090" r:id="rId7"/>
    <p:sldId id="5061" r:id="rId8"/>
    <p:sldId id="5003" r:id="rId9"/>
    <p:sldId id="5091" r:id="rId10"/>
    <p:sldId id="4136" r:id="rId11"/>
    <p:sldId id="5092" r:id="rId12"/>
    <p:sldId id="5005" r:id="rId13"/>
    <p:sldId id="5006" r:id="rId14"/>
    <p:sldId id="5093" r:id="rId15"/>
    <p:sldId id="5094" r:id="rId16"/>
    <p:sldId id="5095" r:id="rId1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B7B331-6A0A-4A54-88D1-27D88E9BA1E8}">
          <p14:sldIdLst>
            <p14:sldId id="1005"/>
            <p14:sldId id="1055"/>
            <p14:sldId id="5089"/>
            <p14:sldId id="5090"/>
            <p14:sldId id="5061"/>
            <p14:sldId id="5003"/>
            <p14:sldId id="5091"/>
            <p14:sldId id="4136"/>
            <p14:sldId id="5092"/>
            <p14:sldId id="5005"/>
            <p14:sldId id="5006"/>
            <p14:sldId id="5093"/>
            <p14:sldId id="5094"/>
            <p14:sldId id="50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 Zigich" initials="GZ" lastIdx="1" clrIdx="0">
    <p:extLst>
      <p:ext uri="{19B8F6BF-5375-455C-9EA6-DF929625EA0E}">
        <p15:presenceInfo xmlns:p15="http://schemas.microsoft.com/office/powerpoint/2012/main" userId="cfe7b4b77f18e0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2E17A8"/>
    <a:srgbClr val="9966FF"/>
    <a:srgbClr val="9999FF"/>
    <a:srgbClr val="CCCCFF"/>
    <a:srgbClr val="385723"/>
    <a:srgbClr val="005C00"/>
    <a:srgbClr val="008000"/>
    <a:srgbClr val="2D87B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55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72D8E-CCEF-4648-B61F-E2A341A3987B}" type="datetimeFigureOut">
              <a:rPr lang="en-US" smtClean="0"/>
              <a:t>04/23/2024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8413A-3128-4CA9-AFEF-466CC151E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8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1BB4-5719-4424-A158-538DBDCAE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D3873-715C-4233-B4B4-6C37F35DC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E5C58-1DB6-4CD0-947B-0AA300878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A02A-0068-4F14-842D-8FB258387423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8B502-4D05-405E-BB25-97144DC2F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FF32-E03F-49BD-9F44-6068E2C8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0EA-2D20-45CF-972F-35D949B9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45E2-2AD2-45F1-9EEA-F713304A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BB496-BFD0-4CFF-8790-100F91D01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7FDF1-D23E-4C3C-9E3C-E2F23A34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A02A-0068-4F14-842D-8FB258387423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953DD-9BCE-4FF5-8F3F-E8FA3FC7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9D0C0-4DF1-4C36-98EF-6EB9A902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0EA-2D20-45CF-972F-35D949B9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5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A2201-1BED-4073-AD20-C75E208C8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53263-3736-4A1D-ACCE-297E94650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E5CA8-1000-4E94-A10D-8F18CA77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A02A-0068-4F14-842D-8FB258387423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4B7DE-149C-4952-A259-9D5A83DD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28C06-C81E-41B6-8747-91FAECD5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0EA-2D20-45CF-972F-35D949B9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47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3D4C-C862-4CA2-B3E4-83DF4BF77FCC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53DC-6167-461F-A35C-147EEB1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3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3D4C-C862-4CA2-B3E4-83DF4BF77FCC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53DC-6167-461F-A35C-147EEB1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4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3D4C-C862-4CA2-B3E4-83DF4BF77FCC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53DC-6167-461F-A35C-147EEB1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1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3D4C-C862-4CA2-B3E4-83DF4BF77FCC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53DC-6167-461F-A35C-147EEB1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3D4C-C862-4CA2-B3E4-83DF4BF77FCC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53DC-6167-461F-A35C-147EEB1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42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3D4C-C862-4CA2-B3E4-83DF4BF77FCC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53DC-6167-461F-A35C-147EEB1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65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3D4C-C862-4CA2-B3E4-83DF4BF77FCC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53DC-6167-461F-A35C-147EEB1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2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3D4C-C862-4CA2-B3E4-83DF4BF77FCC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53DC-6167-461F-A35C-147EEB1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7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2F4F-59AF-4F38-85C4-6DA8BBA5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2147E-4ABE-4F09-B068-BE6828077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31DDC-A803-4AC8-9CD4-2CE6DE6B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A02A-0068-4F14-842D-8FB258387423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21242-89D1-46C6-9908-B7330DD2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7DF3E-2A87-4E2D-A2F4-6AF10DEE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0EA-2D20-45CF-972F-35D949B9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99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3D4C-C862-4CA2-B3E4-83DF4BF77FCC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53DC-6167-461F-A35C-147EEB1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2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3D4C-C862-4CA2-B3E4-83DF4BF77FCC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53DC-6167-461F-A35C-147EEB1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74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3D4C-C862-4CA2-B3E4-83DF4BF77FCC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53DC-6167-461F-A35C-147EEB1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4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04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2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A23DE8F-260F-4F63-A020-971C44CC38EF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50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70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69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88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8D91-1088-46B8-B83B-E20FE9AC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1B1E0-14E7-495B-B7B3-B0651C66B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509A-F0ED-4338-A424-A137BC95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A02A-0068-4F14-842D-8FB258387423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3A9E0-5CC8-4DC4-822E-27049528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CC392-A147-401D-ACBA-251D49DB4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0EA-2D20-45CF-972F-35D949B9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22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96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04/23/2024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09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89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DE8F-260F-4F63-A020-971C44CC38EF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4BE-B1AB-464E-9252-BAAEF363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0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E3C2-BEDF-4ACC-AAD5-50F44314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172D2-B82C-49EB-924C-7E9A634D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8D0EE-9FC2-4E59-ACDA-9A35C6661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1B19D-06DE-452B-965B-7260F35F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A02A-0068-4F14-842D-8FB258387423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6C436-D1A1-401A-853C-C61E11BA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F89CE-8C37-482F-B4DE-D9390D73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0EA-2D20-45CF-972F-35D949B9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0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63C5E-ABD8-4043-87F7-DF1B019C4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CDDB2-4870-4E90-B81C-154AD61D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84348-F8C5-4646-B076-7F5B3B42E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91B07C-C92A-468B-8922-B49DF0DFC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FBA46-A00D-4F7B-98A4-441103EB5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E8D74-9EAE-46BA-A11B-19304725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A02A-0068-4F14-842D-8FB258387423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525F35-478F-414A-9689-27507D15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FB9D1-94C9-48EF-914F-0E9EF643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0EA-2D20-45CF-972F-35D949B9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2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63AD-14D7-4DCC-813F-5A76A76EA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D9D4F-1B89-4A8E-BCE5-46787B44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A02A-0068-4F14-842D-8FB258387423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34567-28B8-4409-9BBD-FF6F4819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6379F-EA05-4195-9467-FA37A950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0EA-2D20-45CF-972F-35D949B9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5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3631E-2D48-4C62-8F43-F81A5A80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A02A-0068-4F14-842D-8FB258387423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DD6908-264A-4D5E-B6EB-64062D4C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ABC34-6263-423F-A88D-F88D2393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0EA-2D20-45CF-972F-35D949B9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0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0F8B-8CA1-4DE3-B7B9-475E45E4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369D1-78FE-4BF7-BEBF-DA7907A4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52AC6-5936-42C4-B73F-5AC7F500B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BDC13-D58F-4ECD-918F-286FDD36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A02A-0068-4F14-842D-8FB258387423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E0D45-1038-49FA-B1B7-4529D21E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8FE30-08BC-4862-B5B3-E05F8CA0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0EA-2D20-45CF-972F-35D949B9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6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C22B-9220-4290-9EDC-FDFEE659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1FE28-0226-465A-A16D-3C082A7F5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C7846-03D5-45D2-88A8-341F35830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22B7B-8E06-4FB9-9E7A-EDF8262F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A02A-0068-4F14-842D-8FB258387423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F806F-B6F4-4E16-9B6B-665A62F8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6E60A-D051-4765-B503-18BF8BDE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710EA-2D20-45CF-972F-35D949B9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9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FE187-5280-4A01-AFAB-7D4391FA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E8FB0-8D99-42B1-B63A-FC3472A69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00FE4-5741-4068-B471-6CDAC34F2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CA02A-0068-4F14-842D-8FB258387423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41AA8-35CF-44BF-B995-5D5339E00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F26B8-2537-4B05-9D8A-699E819BA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710EA-2D20-45CF-972F-35D949B9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7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7" r:id="rId1"/>
    <p:sldLayoutId id="2147485568" r:id="rId2"/>
    <p:sldLayoutId id="2147485569" r:id="rId3"/>
    <p:sldLayoutId id="2147485570" r:id="rId4"/>
    <p:sldLayoutId id="2147485571" r:id="rId5"/>
    <p:sldLayoutId id="2147485572" r:id="rId6"/>
    <p:sldLayoutId id="2147485573" r:id="rId7"/>
    <p:sldLayoutId id="2147485574" r:id="rId8"/>
    <p:sldLayoutId id="2147485575" r:id="rId9"/>
    <p:sldLayoutId id="2147485576" r:id="rId10"/>
    <p:sldLayoutId id="21474855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B3D4C-C862-4CA2-B3E4-83DF4BF77FCC}" type="datetimeFigureOut">
              <a:rPr lang="en-US" smtClean="0"/>
              <a:t>04/23/2024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53DC-6167-461F-A35C-147EEB16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7" r:id="rId1"/>
    <p:sldLayoutId id="2147485628" r:id="rId2"/>
    <p:sldLayoutId id="2147485629" r:id="rId3"/>
    <p:sldLayoutId id="2147485630" r:id="rId4"/>
    <p:sldLayoutId id="2147485631" r:id="rId5"/>
    <p:sldLayoutId id="2147485632" r:id="rId6"/>
    <p:sldLayoutId id="2147485633" r:id="rId7"/>
    <p:sldLayoutId id="2147485634" r:id="rId8"/>
    <p:sldLayoutId id="2147485635" r:id="rId9"/>
    <p:sldLayoutId id="2147485636" r:id="rId10"/>
    <p:sldLayoutId id="21474856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04/23/2024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47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639" r:id="rId1"/>
    <p:sldLayoutId id="2147485640" r:id="rId2"/>
    <p:sldLayoutId id="2147485641" r:id="rId3"/>
    <p:sldLayoutId id="2147485642" r:id="rId4"/>
    <p:sldLayoutId id="2147485643" r:id="rId5"/>
    <p:sldLayoutId id="2147485644" r:id="rId6"/>
    <p:sldLayoutId id="2147485645" r:id="rId7"/>
    <p:sldLayoutId id="2147485646" r:id="rId8"/>
    <p:sldLayoutId id="2147485647" r:id="rId9"/>
    <p:sldLayoutId id="2147485648" r:id="rId10"/>
    <p:sldLayoutId id="21474856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rulyexperiences.com/blog/may-birth-flower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44287&amp;picture=ces-another-heaven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parishofmillendandheronsgatewithwesthyde.org/2020/06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.ndsu.edu/publications/kids-family/transition-issues-in-early-childhood-settings-in-north-dakota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10098&amp;picture=jezebel-butterfly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55180&amp;picture=single-ros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rsaldelatierra.blogspot.com/2013/07/esos-sembradores-extranamente-confiados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liimagesquotes.blogspot.com/2016/04/happy-mothers-day-2016-messages-for-pinterest-mothers-day-messages-in-english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prodigalpaul.com/2013/08/14/my-problem-with-quiet-times-some-rest-for-the-journey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136A68-1769-F10C-0AC5-A3DADD8BE33F}"/>
              </a:ext>
            </a:extLst>
          </p:cNvPr>
          <p:cNvSpPr txBox="1"/>
          <p:nvPr/>
        </p:nvSpPr>
        <p:spPr>
          <a:xfrm>
            <a:off x="819538" y="324746"/>
            <a:ext cx="10552924" cy="299986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bertus Extra Bold" panose="020E08020403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WELCOME!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bertus Extra Bold" panose="020E08020403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5</a:t>
            </a:r>
            <a:r>
              <a:rPr kumimoji="0" lang="en-US" sz="60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lbertus Extra Bold" panose="020E08020403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atin typeface="Albertus Extra Bold" panose="020E08020403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6th Sunday of Easter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lbertus Extra Bold" panose="020E08020403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2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7B5AC8-1E3D-89D1-B1B3-38EC4A694A9E}"/>
              </a:ext>
            </a:extLst>
          </p:cNvPr>
          <p:cNvSpPr txBox="1"/>
          <p:nvPr/>
        </p:nvSpPr>
        <p:spPr>
          <a:xfrm>
            <a:off x="295284" y="1377138"/>
            <a:ext cx="6805313" cy="4796762"/>
          </a:xfrm>
          <a:prstGeom prst="rect">
            <a:avLst/>
          </a:prstGeom>
          <a:solidFill>
            <a:srgbClr val="0F1F3C">
              <a:alpha val="69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UNITED METHODIST WOMEN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Next Meeting: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Tuesday, May 21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at 6PM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Program: 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“Stretch to the Heavens”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Part 1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Verse:  1 Corinthians 6:19-20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Speaker:  Christine Zita</a:t>
            </a:r>
          </a:p>
        </p:txBody>
      </p:sp>
      <p:pic>
        <p:nvPicPr>
          <p:cNvPr id="8" name="Picture 7" descr="A person in a pink tank top&#10;&#10;Description automatically generated">
            <a:extLst>
              <a:ext uri="{FF2B5EF4-FFF2-40B4-BE49-F238E27FC236}">
                <a16:creationId xmlns:a16="http://schemas.microsoft.com/office/drawing/2014/main" id="{08D89A61-701F-D2BE-0407-D5BFC56C2A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ABAAAF"/>
              </a:clrFrom>
              <a:clrTo>
                <a:srgbClr val="ABAAA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8287" y="942391"/>
            <a:ext cx="1704548" cy="54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35540"/>
      </p:ext>
    </p:extLst>
  </p:cSld>
  <p:clrMapOvr>
    <a:masterClrMapping/>
  </p:clrMapOvr>
  <p:transition spd="slow" advClick="0" advTm="8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088AF17-8124-00BA-EA77-E3A3CB0E5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49" y="1311417"/>
            <a:ext cx="4210050" cy="44012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Next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COFFEE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HOUR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SUNDAY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prstClr val="whit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is May 26</a:t>
            </a:r>
            <a:r>
              <a:rPr lang="en-US" altLang="en-US" sz="4000" b="1" baseline="30000" dirty="0">
                <a:solidFill>
                  <a:prstClr val="whit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</a:t>
            </a:r>
            <a:r>
              <a:rPr lang="en-US" altLang="en-US" sz="4000" b="1" dirty="0">
                <a:solidFill>
                  <a:prstClr val="whit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Please join us after service! </a:t>
            </a:r>
          </a:p>
        </p:txBody>
      </p:sp>
    </p:spTree>
    <p:extLst>
      <p:ext uri="{BB962C8B-B14F-4D97-AF65-F5344CB8AC3E}">
        <p14:creationId xmlns:p14="http://schemas.microsoft.com/office/powerpoint/2010/main" val="587404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0000">
        <p15:prstTrans prst="origami"/>
      </p:transition>
    </mc:Choice>
    <mc:Fallback xmlns="">
      <p:transition spd="slow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998E78-1E74-9602-AD7D-4D7C32637AE1}"/>
              </a:ext>
            </a:extLst>
          </p:cNvPr>
          <p:cNvSpPr txBox="1"/>
          <p:nvPr/>
        </p:nvSpPr>
        <p:spPr>
          <a:xfrm>
            <a:off x="1380809" y="388731"/>
            <a:ext cx="9430382" cy="183954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marL="28575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Choir Practices are Thursday evenings at 7PM.</a:t>
            </a:r>
          </a:p>
          <a:p>
            <a:pPr marL="28575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interested in singing in the choir, </a:t>
            </a:r>
          </a:p>
          <a:p>
            <a:pPr marL="28575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see Renee or any choir member.</a:t>
            </a:r>
          </a:p>
        </p:txBody>
      </p:sp>
      <p:pic>
        <p:nvPicPr>
          <p:cNvPr id="5" name="Picture 4" descr="A group of people in raincoats holding umbrellas&#10;&#10;Description automatically generated">
            <a:extLst>
              <a:ext uri="{FF2B5EF4-FFF2-40B4-BE49-F238E27FC236}">
                <a16:creationId xmlns:a16="http://schemas.microsoft.com/office/drawing/2014/main" id="{234FBE51-C8B4-3F90-8959-BB77EF6F4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91" y="2391066"/>
            <a:ext cx="5672818" cy="426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8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F7794D-500E-1EA9-B945-501F3206F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DC4144C1-D29F-3BCC-AF48-D9ED867BA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F4D3028E-952C-4DAC-27C6-DB6BCA3B4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4D76C3E-5E58-0FB5-40F0-ABC8E81FF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5A54322A-4B54-3436-DA08-213DC0A86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E5155-C034-1232-4284-4FCDE4E3361E}"/>
              </a:ext>
            </a:extLst>
          </p:cNvPr>
          <p:cNvSpPr txBox="1"/>
          <p:nvPr/>
        </p:nvSpPr>
        <p:spPr>
          <a:xfrm>
            <a:off x="699714" y="5490971"/>
            <a:ext cx="11187486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Please sign the attendance book at the end of your pew.  Thank you!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8DEE1B-F5D6-1AD0-5F3F-7F9C3ECFE57D}"/>
              </a:ext>
            </a:extLst>
          </p:cNvPr>
          <p:cNvSpPr txBox="1"/>
          <p:nvPr/>
        </p:nvSpPr>
        <p:spPr>
          <a:xfrm>
            <a:off x="3045672" y="1117678"/>
            <a:ext cx="609755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anose="0204060206030A020304" pitchFamily="18" charset="0"/>
                <a:ea typeface="Times New Roman" panose="02020603050405020304" pitchFamily="18" charset="0"/>
                <a:cs typeface="+mn-cs"/>
              </a:rPr>
              <a:t>I 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otlight MT Light" panose="0204060206030A020304" pitchFamily="18" charset="0"/>
                <a:ea typeface="Times New Roman" panose="02020603050405020304" pitchFamily="18" charset="0"/>
                <a:cs typeface="+mn-cs"/>
              </a:rPr>
              <a:t>HERE!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ird on a tree stump&#10;&#10;Description automatically generated">
            <a:extLst>
              <a:ext uri="{FF2B5EF4-FFF2-40B4-BE49-F238E27FC236}">
                <a16:creationId xmlns:a16="http://schemas.microsoft.com/office/drawing/2014/main" id="{89A0FD40-4A36-BBA6-6A45-4F1EC38C5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7" y="1375127"/>
            <a:ext cx="3859173" cy="2845837"/>
          </a:xfrm>
          <a:prstGeom prst="rect">
            <a:avLst/>
          </a:prstGeom>
        </p:spPr>
      </p:pic>
      <p:pic>
        <p:nvPicPr>
          <p:cNvPr id="11" name="Picture 10" descr="A red rose with green leaves&#10;&#10;Description automatically generated">
            <a:extLst>
              <a:ext uri="{FF2B5EF4-FFF2-40B4-BE49-F238E27FC236}">
                <a16:creationId xmlns:a16="http://schemas.microsoft.com/office/drawing/2014/main" id="{779C868B-B068-79B3-5DE1-351E26331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48" y="1375127"/>
            <a:ext cx="1817265" cy="28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000" r="27000" b="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4A10FC-6DE8-4B18-8D4A-7C0B88FB4E8A}"/>
              </a:ext>
            </a:extLst>
          </p:cNvPr>
          <p:cNvSpPr txBox="1"/>
          <p:nvPr/>
        </p:nvSpPr>
        <p:spPr>
          <a:xfrm>
            <a:off x="-1" y="3843042"/>
            <a:ext cx="1219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58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Celebrating 52 years serving the Community!</a:t>
            </a:r>
            <a:endParaRPr kumimoji="0" lang="en-US" sz="3200" b="1" i="0" u="none" strike="noStrike" kern="1200" cap="none" spc="0" normalizeH="0" baseline="0" noProof="0" dirty="0">
              <a:ln w="15875"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-30" normalizeH="0" baseline="0" noProof="0" dirty="0">
                <a:ln w="158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Times New Roman" panose="02020603050405020304" pitchFamily="18" charset="0"/>
              </a:rPr>
              <a:t>​* Open year round, Monday-Friday 7AM-5:30PM</a:t>
            </a:r>
            <a:br>
              <a:rPr kumimoji="0" lang="en-US" sz="3200" b="1" i="1" u="none" strike="noStrike" kern="1200" cap="none" spc="-30" normalizeH="0" baseline="0" noProof="0" dirty="0">
                <a:ln w="158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1" i="1" u="none" strike="noStrike" kern="1200" cap="none" spc="-30" normalizeH="0" baseline="0" noProof="0" dirty="0">
                <a:ln w="158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Times New Roman" panose="02020603050405020304" pitchFamily="18" charset="0"/>
              </a:rPr>
              <a:t>*Accepting ages 2.5 - 6 years</a:t>
            </a:r>
            <a:br>
              <a:rPr kumimoji="0" lang="en-US" sz="3200" b="1" i="1" u="none" strike="noStrike" kern="1200" cap="none" spc="-30" normalizeH="0" baseline="0" noProof="0" dirty="0">
                <a:ln w="158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1" i="1" u="none" strike="noStrike" kern="1200" cap="none" spc="-30" normalizeH="0" baseline="0" noProof="0" dirty="0">
                <a:ln w="158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Times New Roman" panose="02020603050405020304" pitchFamily="18" charset="0"/>
              </a:rPr>
              <a:t>​*Before and Aftercare available up to 10 years old</a:t>
            </a:r>
            <a:br>
              <a:rPr kumimoji="0" lang="en-US" sz="3200" b="1" i="1" u="none" strike="noStrike" kern="1200" cap="none" spc="-30" normalizeH="0" baseline="0" noProof="0" dirty="0">
                <a:ln w="158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1" i="1" u="none" strike="noStrike" kern="1200" cap="none" spc="-30" normalizeH="0" baseline="0" noProof="0" dirty="0">
                <a:ln w="158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Times New Roman" panose="02020603050405020304" pitchFamily="18" charset="0"/>
              </a:rPr>
              <a:t>*Flexible Part-Time &amp; Full-Time Daycare spots to suit your needs</a:t>
            </a:r>
            <a:endParaRPr kumimoji="0" lang="en-US" sz="3200" b="1" i="1" u="none" strike="noStrike" kern="1200" cap="none" spc="0" normalizeH="0" baseline="0" noProof="0" dirty="0">
              <a:ln w="15875"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605452-E171-9862-EA70-12C5CABCB2AA}"/>
              </a:ext>
            </a:extLst>
          </p:cNvPr>
          <p:cNvSpPr/>
          <p:nvPr/>
        </p:nvSpPr>
        <p:spPr>
          <a:xfrm>
            <a:off x="0" y="0"/>
            <a:ext cx="8905874" cy="3514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8C423-3684-B8E2-160A-82387BE2ED7A}"/>
              </a:ext>
            </a:extLst>
          </p:cNvPr>
          <p:cNvSpPr txBox="1"/>
          <p:nvPr/>
        </p:nvSpPr>
        <p:spPr>
          <a:xfrm>
            <a:off x="7245025" y="952855"/>
            <a:ext cx="394237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58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FARMINGDALE CHRISTIAN DAYCARE CENTER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58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732-938-5657</a:t>
            </a:r>
          </a:p>
        </p:txBody>
      </p:sp>
      <p:pic>
        <p:nvPicPr>
          <p:cNvPr id="7" name="Picture 6" descr="A group of children reading books&#10;&#10;Description automatically generated">
            <a:extLst>
              <a:ext uri="{FF2B5EF4-FFF2-40B4-BE49-F238E27FC236}">
                <a16:creationId xmlns:a16="http://schemas.microsoft.com/office/drawing/2014/main" id="{EE5E4EEF-AC5B-09F6-10AE-705208FA3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60" y="602217"/>
            <a:ext cx="4628502" cy="294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D30054-1AD5-2B83-875B-CBAEFB44A48E}"/>
              </a:ext>
            </a:extLst>
          </p:cNvPr>
          <p:cNvSpPr txBox="1"/>
          <p:nvPr/>
        </p:nvSpPr>
        <p:spPr>
          <a:xfrm>
            <a:off x="7016619" y="1343608"/>
            <a:ext cx="4786603" cy="15778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Prelude and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Ringing of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Church Bell</a:t>
            </a:r>
            <a:endParaRPr kumimoji="0" lang="en-US" sz="4600" b="1" i="0" u="none" strike="noStrike" kern="1200" cap="none" spc="0" normalizeH="0" baseline="0" noProof="0" dirty="0">
              <a:ln w="25400"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51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saturation sat="99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C493BF-CCFF-4DD3-BC28-A275682D1F9B}"/>
              </a:ext>
            </a:extLst>
          </p:cNvPr>
          <p:cNvSpPr txBox="1"/>
          <p:nvPr/>
        </p:nvSpPr>
        <p:spPr>
          <a:xfrm>
            <a:off x="788568" y="3429000"/>
            <a:ext cx="1061486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500" cap="none" spc="0" normalizeH="0" baseline="0" noProof="0" dirty="0">
                <a:ln w="190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Welcome &amp; Announcements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500" cap="none" spc="0" normalizeH="0" baseline="0" noProof="0" dirty="0">
              <a:ln w="19050"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500" cap="none" spc="0" normalizeH="0" baseline="0" noProof="0" dirty="0">
                <a:ln w="190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(Prayer Cards Collected)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500" cap="none" spc="0" normalizeH="0" baseline="0" noProof="0" dirty="0">
              <a:ln w="19050"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500" cap="none" spc="0" normalizeH="0" baseline="0" noProof="0" dirty="0">
                <a:ln w="190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Printed Announcements are on the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500" cap="none" spc="0" normalizeH="0" baseline="0" noProof="0" dirty="0">
                <a:ln w="190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back table to take home.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7088DAB-7E07-4D44-AFE6-F93BE6B7AC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726360"/>
            <a:ext cx="4487107" cy="240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47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9EC657-0D61-2580-5B20-B8B4CE0CE9AB}"/>
              </a:ext>
            </a:extLst>
          </p:cNvPr>
          <p:cNvSpPr txBox="1"/>
          <p:nvPr/>
        </p:nvSpPr>
        <p:spPr>
          <a:xfrm>
            <a:off x="6260840" y="3864229"/>
            <a:ext cx="5679234" cy="251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us Extra Bold" panose="020E08020403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us Extra Bold" panose="020E08020403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Sermon Series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Parables of Jesus</a:t>
            </a:r>
          </a:p>
        </p:txBody>
      </p:sp>
    </p:spTree>
    <p:extLst>
      <p:ext uri="{BB962C8B-B14F-4D97-AF65-F5344CB8AC3E}">
        <p14:creationId xmlns:p14="http://schemas.microsoft.com/office/powerpoint/2010/main" val="355593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CCA698-DE96-7FD8-5100-A051E8E9B136}"/>
              </a:ext>
            </a:extLst>
          </p:cNvPr>
          <p:cNvSpPr txBox="1"/>
          <p:nvPr/>
        </p:nvSpPr>
        <p:spPr>
          <a:xfrm>
            <a:off x="109381" y="2447669"/>
            <a:ext cx="244565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April/May </a:t>
            </a:r>
          </a:p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Sermon </a:t>
            </a:r>
          </a:p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Series</a:t>
            </a:r>
          </a:p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</a:p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Parables </a:t>
            </a:r>
          </a:p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</a:t>
            </a:r>
          </a:p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Jesus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80DD0A-D2F3-9444-81F3-496F8C36E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525969"/>
              </p:ext>
            </p:extLst>
          </p:nvPr>
        </p:nvGraphicFramePr>
        <p:xfrm>
          <a:off x="3087540" y="345233"/>
          <a:ext cx="8833210" cy="8453518"/>
        </p:xfrm>
        <a:graphic>
          <a:graphicData uri="http://schemas.openxmlformats.org/drawingml/2006/table">
            <a:tbl>
              <a:tblPr firstRow="1" firstCol="1" bandRow="1"/>
              <a:tblGrid>
                <a:gridCol w="773152">
                  <a:extLst>
                    <a:ext uri="{9D8B030D-6E8A-4147-A177-3AD203B41FA5}">
                      <a16:colId xmlns:a16="http://schemas.microsoft.com/office/drawing/2014/main" val="2831615744"/>
                    </a:ext>
                  </a:extLst>
                </a:gridCol>
                <a:gridCol w="2290753">
                  <a:extLst>
                    <a:ext uri="{9D8B030D-6E8A-4147-A177-3AD203B41FA5}">
                      <a16:colId xmlns:a16="http://schemas.microsoft.com/office/drawing/2014/main" val="1567371659"/>
                    </a:ext>
                  </a:extLst>
                </a:gridCol>
                <a:gridCol w="5769305">
                  <a:extLst>
                    <a:ext uri="{9D8B030D-6E8A-4147-A177-3AD203B41FA5}">
                      <a16:colId xmlns:a16="http://schemas.microsoft.com/office/drawing/2014/main" val="1114003197"/>
                    </a:ext>
                  </a:extLst>
                </a:gridCol>
              </a:tblGrid>
              <a:tr h="642634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141118"/>
                  </a:ext>
                </a:extLst>
              </a:tr>
              <a:tr h="919946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5/5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Jesus’ Parable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Parable of the Vine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John 15:1-11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197295"/>
                  </a:ext>
                </a:extLst>
              </a:tr>
              <a:tr h="46453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278658"/>
                  </a:ext>
                </a:extLst>
              </a:tr>
              <a:tr h="1830764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5/12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Ascension Sunday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Mothers’ Day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Mother’s Love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22186"/>
                  </a:ext>
                </a:extLst>
              </a:tr>
              <a:tr h="46453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527070"/>
                  </a:ext>
                </a:extLst>
              </a:tr>
              <a:tr h="182992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5/19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Pentecost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(Jesus’ Parable)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Parable of the Ten Virgins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Matthew 25:1-13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80243"/>
                  </a:ext>
                </a:extLst>
              </a:tr>
              <a:tr h="46453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967715"/>
                  </a:ext>
                </a:extLst>
              </a:tr>
              <a:tr h="1830764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5/26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Trinity Sunday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(Jesus’ Parable)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Parable of the Sheep and the Goats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kern="1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Matthew 25:31-46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90" marR="65890" marT="915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504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73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men sitting at a table&#10;&#10;Description automatically generated">
            <a:extLst>
              <a:ext uri="{FF2B5EF4-FFF2-40B4-BE49-F238E27FC236}">
                <a16:creationId xmlns:a16="http://schemas.microsoft.com/office/drawing/2014/main" id="{124158A0-E98D-F6B3-C0F1-4C8948D189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r="7143"/>
          <a:stretch/>
        </p:blipFill>
        <p:spPr>
          <a:xfrm rot="10800000"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CCA698-DE96-7FD8-5100-A051E8E9B136}"/>
              </a:ext>
            </a:extLst>
          </p:cNvPr>
          <p:cNvSpPr txBox="1"/>
          <p:nvPr/>
        </p:nvSpPr>
        <p:spPr>
          <a:xfrm>
            <a:off x="8079978" y="641320"/>
            <a:ext cx="336923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Pastoral Visitation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Pastor Sean would like to meet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all Church Members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Tuesdays &amp; Thursdays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May.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see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Sign-Up Sheet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back of the Sanctuary.</a:t>
            </a:r>
          </a:p>
        </p:txBody>
      </p:sp>
    </p:spTree>
    <p:extLst>
      <p:ext uri="{BB962C8B-B14F-4D97-AF65-F5344CB8AC3E}">
        <p14:creationId xmlns:p14="http://schemas.microsoft.com/office/powerpoint/2010/main" val="210523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4000"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7B5AC8-1E3D-89D1-B1B3-38EC4A694A9E}"/>
              </a:ext>
            </a:extLst>
          </p:cNvPr>
          <p:cNvSpPr txBox="1"/>
          <p:nvPr/>
        </p:nvSpPr>
        <p:spPr>
          <a:xfrm>
            <a:off x="2008710" y="2829408"/>
            <a:ext cx="8174580" cy="2425600"/>
          </a:xfrm>
          <a:prstGeom prst="rect">
            <a:avLst/>
          </a:prstGeom>
          <a:solidFill>
            <a:srgbClr val="2525FF">
              <a:alpha val="54902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Mother’s Day Honor Roll Forms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are DUE TODAY! 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Honor or Remember your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Mother, Grandmother, Sister, Aunt!</a:t>
            </a:r>
          </a:p>
        </p:txBody>
      </p:sp>
    </p:spTree>
    <p:extLst>
      <p:ext uri="{BB962C8B-B14F-4D97-AF65-F5344CB8AC3E}">
        <p14:creationId xmlns:p14="http://schemas.microsoft.com/office/powerpoint/2010/main" val="2537847755"/>
      </p:ext>
    </p:extLst>
  </p:cSld>
  <p:clrMapOvr>
    <a:masterClrMapping/>
  </p:clrMapOvr>
  <p:transition spd="slow" advClick="0" advTm="8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FE347B-D5C0-7B06-F769-F79BCE928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22FC1A-61FB-A3C3-D446-D3D4DDA07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9437" y="674400"/>
            <a:ext cx="3163078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solidFill>
                  <a:srgbClr val="000000"/>
                </a:solidFill>
                <a:latin typeface="Congenial Light" panose="02000503040000020004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NEXT WEEK IS FELLOWSHIP SUNDAY.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genial Light" panose="02000503040000020004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The theme is: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genial Light" panose="02000503040000020004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PANCAKES!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genial Light" panose="02000503040000020004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Please Sign Up to bring something.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genial Light" panose="02000503040000020004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List is in 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genial Light" panose="02000503040000020004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back of the Sanctuary.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544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8D621-B10A-9FD4-5911-371C1A9AEE40}"/>
              </a:ext>
            </a:extLst>
          </p:cNvPr>
          <p:cNvSpPr txBox="1"/>
          <p:nvPr/>
        </p:nvSpPr>
        <p:spPr>
          <a:xfrm>
            <a:off x="230544" y="1194366"/>
            <a:ext cx="670904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PRAYER LINE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Tuesday, May 14th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10AM</a:t>
            </a:r>
          </a:p>
        </p:txBody>
      </p:sp>
    </p:spTree>
    <p:extLst>
      <p:ext uri="{BB962C8B-B14F-4D97-AF65-F5344CB8AC3E}">
        <p14:creationId xmlns:p14="http://schemas.microsoft.com/office/powerpoint/2010/main" val="31725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9998</TotalTime>
  <Words>342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ADLaM Display</vt:lpstr>
      <vt:lpstr>Albertus Extra Bold</vt:lpstr>
      <vt:lpstr>Arial</vt:lpstr>
      <vt:lpstr>Calibri</vt:lpstr>
      <vt:lpstr>Calibri Light</vt:lpstr>
      <vt:lpstr>Congenial Light</vt:lpstr>
      <vt:lpstr>Footlight MT Light</vt:lpstr>
      <vt:lpstr>Lato</vt:lpstr>
      <vt:lpstr>Rockwell</vt:lpstr>
      <vt:lpstr>Rockwell Condensed</vt:lpstr>
      <vt:lpstr>Segoe UI</vt:lpstr>
      <vt:lpstr>Times New Roman</vt:lpstr>
      <vt:lpstr>Wingdings</vt:lpstr>
      <vt:lpstr>2_Office Theme</vt:lpstr>
      <vt:lpstr>3_Office Theme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Zigich</dc:creator>
  <cp:lastModifiedBy>George Zigich</cp:lastModifiedBy>
  <cp:revision>275</cp:revision>
  <dcterms:created xsi:type="dcterms:W3CDTF">2020-12-01T18:35:50Z</dcterms:created>
  <dcterms:modified xsi:type="dcterms:W3CDTF">2024-04-23T16:42:31Z</dcterms:modified>
</cp:coreProperties>
</file>